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y="5143500" cx="9144000"/>
  <p:notesSz cx="6858000" cy="9144000"/>
  <p:embeddedFontLst>
    <p:embeddedFont>
      <p:font typeface="Montserrat"/>
      <p:regular r:id="rId30"/>
      <p:bold r:id="rId31"/>
      <p:italic r:id="rId32"/>
      <p:boldItalic r:id="rId33"/>
    </p:embeddedFont>
    <p:embeddedFont>
      <p:font typeface="Montserrat Medium"/>
      <p:regular r:id="rId34"/>
      <p:bold r:id="rId35"/>
      <p:italic r:id="rId36"/>
      <p:boldItalic r:id="rId37"/>
    </p:embeddedFont>
    <p:embeddedFont>
      <p:font typeface="Helvetica Neue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-italic.fntdata"/><Relationship Id="rId20" Type="http://schemas.openxmlformats.org/officeDocument/2006/relationships/slide" Target="slides/slide16.xml"/><Relationship Id="rId41" Type="http://schemas.openxmlformats.org/officeDocument/2006/relationships/font" Target="fonts/HelveticaNeue-boldItalic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Montserrat-bold.fntdata"/><Relationship Id="rId30" Type="http://schemas.openxmlformats.org/officeDocument/2006/relationships/font" Target="fonts/Montserrat-regular.fntdata"/><Relationship Id="rId11" Type="http://schemas.openxmlformats.org/officeDocument/2006/relationships/slide" Target="slides/slide7.xml"/><Relationship Id="rId33" Type="http://schemas.openxmlformats.org/officeDocument/2006/relationships/font" Target="fonts/Montserrat-boldItalic.fntdata"/><Relationship Id="rId10" Type="http://schemas.openxmlformats.org/officeDocument/2006/relationships/slide" Target="slides/slide6.xml"/><Relationship Id="rId32" Type="http://schemas.openxmlformats.org/officeDocument/2006/relationships/font" Target="fonts/Montserrat-italic.fntdata"/><Relationship Id="rId13" Type="http://schemas.openxmlformats.org/officeDocument/2006/relationships/slide" Target="slides/slide9.xml"/><Relationship Id="rId35" Type="http://schemas.openxmlformats.org/officeDocument/2006/relationships/font" Target="fonts/MontserratMedium-bold.fntdata"/><Relationship Id="rId12" Type="http://schemas.openxmlformats.org/officeDocument/2006/relationships/slide" Target="slides/slide8.xml"/><Relationship Id="rId34" Type="http://schemas.openxmlformats.org/officeDocument/2006/relationships/font" Target="fonts/MontserratMedium-regular.fntdata"/><Relationship Id="rId15" Type="http://schemas.openxmlformats.org/officeDocument/2006/relationships/slide" Target="slides/slide11.xml"/><Relationship Id="rId37" Type="http://schemas.openxmlformats.org/officeDocument/2006/relationships/font" Target="fonts/MontserratMedium-boldItalic.fntdata"/><Relationship Id="rId14" Type="http://schemas.openxmlformats.org/officeDocument/2006/relationships/slide" Target="slides/slide10.xml"/><Relationship Id="rId36" Type="http://schemas.openxmlformats.org/officeDocument/2006/relationships/font" Target="fonts/MontserratMedium-italic.fntdata"/><Relationship Id="rId17" Type="http://schemas.openxmlformats.org/officeDocument/2006/relationships/slide" Target="slides/slide13.xml"/><Relationship Id="rId39" Type="http://schemas.openxmlformats.org/officeDocument/2006/relationships/font" Target="fonts/HelveticaNeue-bold.fntdata"/><Relationship Id="rId16" Type="http://schemas.openxmlformats.org/officeDocument/2006/relationships/slide" Target="slides/slide12.xml"/><Relationship Id="rId38" Type="http://schemas.openxmlformats.org/officeDocument/2006/relationships/font" Target="fonts/HelveticaNeue-regular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8c697cd2e6_0_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" name="Google Shape;56;g28c697cd2e6_0_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8c697cd2e6_0_4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9" name="Google Shape;169;g28c697cd2e6_0_4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7ffe1247ed_0_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7" name="Google Shape;177;g37ffe1247ed_0_5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7ffe1247ed_0_7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7" name="Google Shape;187;g37ffe1247ed_0_7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7ffe1247ed_1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1" name="Google Shape;201;g37ffe1247ed_1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7ffe1247ed_1_1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2" name="Google Shape;212;g37ffe1247ed_1_1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81e1c289ff_0_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2" name="Google Shape;222;g381e1c289ff_0_4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81e1c289ff_0_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2" name="Google Shape;232;g381e1c289ff_0_5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81e1c289ff_0_6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6" name="Google Shape;246;g381e1c289ff_0_6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836a45ec36_0_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8" name="Google Shape;258;g3836a45ec36_0_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81e1c289ff_0_8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6" name="Google Shape;266;g381e1c289ff_0_8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8d46b26bef_2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8d46b26bef_2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81e1c289ff_0_9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2" name="Google Shape;282;g381e1c289ff_0_9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80665703d0_4_10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1" name="Google Shape;291;g380665703d0_4_10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823744522a_0_6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0" name="Google Shape;300;g3823744522a_0_6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836a45ec36_0_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8" name="Google Shape;308;g3836a45ec36_0_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823744522a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4" name="Google Shape;314;g3823744522a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80665703d0_4_1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2" name="Google Shape;322;g380665703d0_4_1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8d36e590e6_3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1" name="Google Shape;71;g28d36e590e6_3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uk" sz="1200">
                <a:latin typeface="Montserrat"/>
                <a:ea typeface="Montserrat"/>
                <a:cs typeface="Montserrat"/>
                <a:sym typeface="Montserrat"/>
              </a:rPr>
              <a:t>Я стою через зв'язок з іншими людьми.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uk" sz="1200">
                <a:latin typeface="Montserrat"/>
                <a:ea typeface="Montserrat"/>
                <a:cs typeface="Montserrat"/>
                <a:sym typeface="Montserrat"/>
              </a:rPr>
              <a:t>Ми всі – вузлики підтримки. Переплетені нитками – з жестів, погляду, добрих слів.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uk" sz="1200">
                <a:latin typeface="Montserrat"/>
                <a:ea typeface="Montserrat"/>
                <a:cs typeface="Montserrat"/>
                <a:sym typeface="Montserrat"/>
              </a:rPr>
              <a:t>Підтримка може бути тілесною, предметною, побутовою, соціальною, духовною. Вона може бути навіть у мовчанні.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uk" sz="1200">
                <a:latin typeface="Montserrat"/>
                <a:ea typeface="Montserrat"/>
                <a:cs typeface="Montserrat"/>
                <a:sym typeface="Montserrat"/>
              </a:rPr>
              <a:t>Кожен має свій момент, коли його/її підтримали, або коли він/вона підтримала. «Доторки підтримки» – це колективна історія тепла, нагадування про наші міцні людські зв'язки та опори.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7ffe1247ed_0_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0" name="Google Shape;90;g37ffe1247ed_0_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uk" sz="1200">
                <a:latin typeface="Montserrat"/>
                <a:ea typeface="Montserrat"/>
                <a:cs typeface="Montserrat"/>
                <a:sym typeface="Montserrat"/>
              </a:rPr>
              <a:t>* показуємо прості моменти підтримки, щоб кожен і кожна могли впізнати себе, згадати свій дотик, свою розмову, своє «я поруч». І відчути силу простих дій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7ffe1247ed_1_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4" name="Google Shape;104;g37ffe1247ed_1_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Дотики підтримки — у різних формах: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r>
              <a:rPr b="1"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тілесні </a:t>
            </a:r>
            <a:r>
              <a:rPr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(рука на плечі, обійми),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r>
              <a:rPr b="1"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предметні </a:t>
            </a:r>
            <a:r>
              <a:rPr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(іграшка на рюкзаку військового – брудна, видно, що цінна, можливо, дитина дала з собою),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r>
              <a:rPr b="1"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побутові </a:t>
            </a:r>
            <a:r>
              <a:rPr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(бутерброд у холодильнику, квітка у вазоні),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r>
              <a:rPr b="1"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соціальні </a:t>
            </a:r>
            <a:r>
              <a:rPr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(допомога в магазині, мисочка з водою для тварин),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r>
              <a:rPr b="1"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духовні </a:t>
            </a:r>
            <a:r>
              <a:rPr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(руки, складені у молитву).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Як камінці, що пускають кола по воді. Кожен наш дотик, слово, погляд стає початком нового кола, з якого розходиться тепло. Ми створюємо хвилі добра.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8d36e590e6_3_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3" name="Google Shape;123;g28d36e590e6_3_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емоційний візуал – про зв’язки, які тримають нас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терапевтичний ефект – надійні зв’язки діють як буфер проти стресу: якщо людина відчуває, що її підтримують, це знижує ризик розвитку проблем із ментальним здоров'ям.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творення сенсів – переосмислюємо підтримку не як жест ввічливості, а як дію опору.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підтримуюча спільнота – с</a:t>
            </a:r>
            <a:r>
              <a:rPr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еред</a:t>
            </a:r>
            <a:r>
              <a:rPr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стрічки новин, де біль, страх, втома, ми пропонуємо іншу стрічку – стрічку підтримки.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83369199b1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83369199b1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836a45ec36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836a45ec36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807a9ba86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807a9ba86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">
  <p:cSld name="TITLE_AND_BODY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1">
  <p:cSld name="TITLE_AND_BODY_2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youtube.com/watch?v=5d46QBtzsgI" TargetMode="External"/><Relationship Id="rId4" Type="http://schemas.openxmlformats.org/officeDocument/2006/relationships/image" Target="../media/image14.jpg"/><Relationship Id="rId5" Type="http://schemas.openxmlformats.org/officeDocument/2006/relationships/image" Target="../media/image2.png"/><Relationship Id="rId6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Relationship Id="rId5" Type="http://schemas.openxmlformats.org/officeDocument/2006/relationships/image" Target="../media/image25.png"/><Relationship Id="rId6" Type="http://schemas.openxmlformats.org/officeDocument/2006/relationships/image" Target="../media/image15.png"/><Relationship Id="rId7" Type="http://schemas.openxmlformats.org/officeDocument/2006/relationships/image" Target="../media/image2.png"/><Relationship Id="rId8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4.png"/><Relationship Id="rId4" Type="http://schemas.openxmlformats.org/officeDocument/2006/relationships/image" Target="../media/image43.png"/><Relationship Id="rId5" Type="http://schemas.openxmlformats.org/officeDocument/2006/relationships/image" Target="../media/image2.png"/><Relationship Id="rId6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0.png"/><Relationship Id="rId6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openxmlformats.org/officeDocument/2006/relationships/image" Target="../media/image31.png"/><Relationship Id="rId5" Type="http://schemas.openxmlformats.org/officeDocument/2006/relationships/image" Target="../media/image24.png"/><Relationship Id="rId6" Type="http://schemas.openxmlformats.org/officeDocument/2006/relationships/image" Target="../media/image17.png"/><Relationship Id="rId7" Type="http://schemas.openxmlformats.org/officeDocument/2006/relationships/image" Target="../media/image28.png"/><Relationship Id="rId8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openxmlformats.org/officeDocument/2006/relationships/image" Target="../media/image27.png"/><Relationship Id="rId6" Type="http://schemas.openxmlformats.org/officeDocument/2006/relationships/image" Target="../media/image37.png"/><Relationship Id="rId7" Type="http://schemas.openxmlformats.org/officeDocument/2006/relationships/image" Target="../media/image34.png"/><Relationship Id="rId8" Type="http://schemas.openxmlformats.org/officeDocument/2006/relationships/image" Target="../media/image3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www.youtube.com/watch?v=BWpGsHiblyU" TargetMode="External"/><Relationship Id="rId4" Type="http://schemas.openxmlformats.org/officeDocument/2006/relationships/image" Target="../media/image29.jpg"/><Relationship Id="rId5" Type="http://schemas.openxmlformats.org/officeDocument/2006/relationships/image" Target="../media/image2.png"/><Relationship Id="rId6" Type="http://schemas.openxmlformats.org/officeDocument/2006/relationships/image" Target="../media/image1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25.xml.rels><?xml version="1.0" encoding="UTF-8" standalone="yes"?><Relationships xmlns="http://schemas.openxmlformats.org/package/2006/relationships"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://drive.google.com/file/d/1Kpsy00Akj3OtpMwo3yM8mFH3I_vAyStT/view" TargetMode="External"/><Relationship Id="rId4" Type="http://schemas.openxmlformats.org/officeDocument/2006/relationships/image" Target="../media/image33.jpg"/><Relationship Id="rId9" Type="http://schemas.openxmlformats.org/officeDocument/2006/relationships/image" Target="../media/image2.png"/><Relationship Id="rId5" Type="http://schemas.openxmlformats.org/officeDocument/2006/relationships/hyperlink" Target="http://drive.google.com/file/d/17CZ6uAqHytxj2PxzFqrAuH1h2VnZwuVe/view" TargetMode="External"/><Relationship Id="rId6" Type="http://schemas.openxmlformats.org/officeDocument/2006/relationships/image" Target="../media/image30.jpg"/><Relationship Id="rId7" Type="http://schemas.openxmlformats.org/officeDocument/2006/relationships/hyperlink" Target="http://drive.google.com/file/d/1vsYaaxoh-0RK0AAWvrFI2fNVV0C81AYg/view" TargetMode="External"/><Relationship Id="rId8" Type="http://schemas.openxmlformats.org/officeDocument/2006/relationships/image" Target="../media/image32.jp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39.png"/><Relationship Id="rId10" Type="http://schemas.openxmlformats.org/officeDocument/2006/relationships/image" Target="../media/image7.png"/><Relationship Id="rId13" Type="http://schemas.openxmlformats.org/officeDocument/2006/relationships/image" Target="../media/image4.png"/><Relationship Id="rId1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5" Type="http://schemas.openxmlformats.org/officeDocument/2006/relationships/image" Target="../media/image13.png"/><Relationship Id="rId6" Type="http://schemas.openxmlformats.org/officeDocument/2006/relationships/image" Target="../media/image21.png"/><Relationship Id="rId7" Type="http://schemas.openxmlformats.org/officeDocument/2006/relationships/image" Target="../media/image35.png"/><Relationship Id="rId8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42.jpg"/><Relationship Id="rId9" Type="http://schemas.openxmlformats.org/officeDocument/2006/relationships/image" Target="../media/image10.png"/><Relationship Id="rId5" Type="http://schemas.openxmlformats.org/officeDocument/2006/relationships/image" Target="../media/image40.png"/><Relationship Id="rId6" Type="http://schemas.openxmlformats.org/officeDocument/2006/relationships/image" Target="../media/image38.png"/><Relationship Id="rId7" Type="http://schemas.openxmlformats.org/officeDocument/2006/relationships/image" Target="../media/image11.png"/><Relationship Id="rId8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12.png"/><Relationship Id="rId5" Type="http://schemas.openxmlformats.org/officeDocument/2006/relationships/image" Target="../media/image2.png"/><Relationship Id="rId6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2.png"/><Relationship Id="rId5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9D3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/>
          <p:nvPr/>
        </p:nvSpPr>
        <p:spPr>
          <a:xfrm>
            <a:off x="454650" y="2187300"/>
            <a:ext cx="8234700" cy="1708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6000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День ментального здоров'я 10.10</a:t>
            </a:r>
            <a:endParaRPr sz="6000">
              <a:solidFill>
                <a:srgbClr val="33333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59" name="Google Shape;5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5025" y="4142325"/>
            <a:ext cx="957000" cy="10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5" title="ти як лого_new (2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4198" y="302025"/>
            <a:ext cx="4684401" cy="153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5" title="КЦПЗ укр (3) (3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04598" y="851153"/>
            <a:ext cx="1625726" cy="55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4D5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4"/>
          <p:cNvSpPr txBox="1"/>
          <p:nvPr>
            <p:ph idx="4294967295" type="ctrTitle"/>
          </p:nvPr>
        </p:nvSpPr>
        <p:spPr>
          <a:xfrm>
            <a:off x="311700" y="2138400"/>
            <a:ext cx="8520600" cy="104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4300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Конструкція 10.10</a:t>
            </a:r>
            <a:endParaRPr sz="286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108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2" name="Google Shape;17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63650" y="4062975"/>
            <a:ext cx="957000" cy="10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4" title="ти як лого_new (2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4524" y="4370350"/>
            <a:ext cx="2363300" cy="77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4" title="КЦПЗ укр (3) (3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13450" y="4546850"/>
            <a:ext cx="1296650" cy="44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4D5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5"/>
          <p:cNvSpPr txBox="1"/>
          <p:nvPr/>
        </p:nvSpPr>
        <p:spPr>
          <a:xfrm>
            <a:off x="193125" y="253450"/>
            <a:ext cx="7983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«Дотики підтримки» – світлини та історії, що стануть частиною суспільної галереї підтримки </a:t>
            </a:r>
            <a:endParaRPr b="1" sz="2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0" name="Google Shape;180;p25"/>
          <p:cNvSpPr txBox="1"/>
          <p:nvPr/>
        </p:nvSpPr>
        <p:spPr>
          <a:xfrm>
            <a:off x="347850" y="1298325"/>
            <a:ext cx="3792900" cy="26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latin typeface="Montserrat"/>
                <a:ea typeface="Montserrat"/>
                <a:cs typeface="Montserrat"/>
                <a:sym typeface="Montserrat"/>
              </a:rPr>
              <a:t>у співпраці із фотографами Костянтином та Владою Ліберовими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500">
                <a:latin typeface="Montserrat"/>
                <a:ea typeface="Montserrat"/>
                <a:cs typeface="Montserrat"/>
                <a:sym typeface="Montserrat"/>
              </a:rPr>
              <a:t>Після </a:t>
            </a:r>
            <a:r>
              <a:rPr lang="uk" sz="1500">
                <a:latin typeface="Montserrat"/>
                <a:ea typeface="Montserrat"/>
                <a:cs typeface="Montserrat"/>
                <a:sym typeface="Montserrat"/>
              </a:rPr>
              <a:t>повномасштабного</a:t>
            </a:r>
            <a:r>
              <a:rPr lang="uk" sz="1500">
                <a:latin typeface="Montserrat"/>
                <a:ea typeface="Montserrat"/>
                <a:cs typeface="Montserrat"/>
                <a:sym typeface="Montserrat"/>
              </a:rPr>
              <a:t> вторгнення подружжя </a:t>
            </a:r>
            <a:r>
              <a:rPr lang="uk" sz="1500">
                <a:latin typeface="Montserrat"/>
                <a:ea typeface="Montserrat"/>
                <a:cs typeface="Montserrat"/>
                <a:sym typeface="Montserrat"/>
              </a:rPr>
              <a:t>майже щодня </a:t>
            </a:r>
            <a:r>
              <a:rPr lang="uk" sz="1500">
                <a:latin typeface="Montserrat"/>
                <a:ea typeface="Montserrat"/>
                <a:cs typeface="Montserrat"/>
                <a:sym typeface="Montserrat"/>
              </a:rPr>
              <a:t>фіксує воєнні</a:t>
            </a:r>
            <a:r>
              <a:rPr lang="uk" sz="1500">
                <a:latin typeface="Montserrat"/>
                <a:ea typeface="Montserrat"/>
                <a:cs typeface="Montserrat"/>
                <a:sym typeface="Montserrat"/>
              </a:rPr>
              <a:t> злочини росії на території України та стало «очима війни» у світових медіа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Всеукраїнська програма ментального здоров’я «Ти як?», яка впроваджується за ініціативою першої леді Олени Зеленської, представляє спеціальний проєкт, створений у партнерстві з громадською організацією Gen.Ukrainian, комунікаційною агенцією Public Kitchen, фотографами Костянтином та Владою Ліберовими та Координаційним центром з психічного здоров'я при Кабінеті Міністрів України.&#10;&#10;#тияк" id="181" name="Google Shape;181;p25" title="Cпеціальний проєкт до Дня захисників і захисниць України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7575" y="1255650"/>
            <a:ext cx="4679466" cy="263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5"/>
          <p:cNvSpPr txBox="1"/>
          <p:nvPr/>
        </p:nvSpPr>
        <p:spPr>
          <a:xfrm>
            <a:off x="4257613" y="3930525"/>
            <a:ext cx="4679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uk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r>
              <a:rPr i="1" lang="uk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Спеціальний проєкт до Дня захисників і захисниць України від «Ти як?» разом із Костянтином та Владою Ліберовими, 2023 рік</a:t>
            </a:r>
            <a:endParaRPr i="1"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3" name="Google Shape;183;p25" title="ти як лого_new (2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4524" y="4370350"/>
            <a:ext cx="2363300" cy="77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5" title="КЦПЗ укр (3) (3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13450" y="4546850"/>
            <a:ext cx="1296650" cy="44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4D5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"/>
          <p:cNvSpPr txBox="1"/>
          <p:nvPr/>
        </p:nvSpPr>
        <p:spPr>
          <a:xfrm>
            <a:off x="193125" y="253450"/>
            <a:ext cx="8433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3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Збираємо </a:t>
            </a:r>
            <a:r>
              <a:rPr b="1" lang="uk" sz="3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дотики </a:t>
            </a:r>
            <a:r>
              <a:rPr b="1" lang="uk" sz="3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підтримки українців — на платформі «Ти як?»…    </a:t>
            </a:r>
            <a:endParaRPr b="1" sz="3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0" name="Google Shape;19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600" y="1695075"/>
            <a:ext cx="2269424" cy="226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0675" y="1695113"/>
            <a:ext cx="2269424" cy="226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52500" y="1695075"/>
            <a:ext cx="2269424" cy="226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66543" y="2137625"/>
            <a:ext cx="1627532" cy="163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6"/>
          <p:cNvSpPr txBox="1"/>
          <p:nvPr/>
        </p:nvSpPr>
        <p:spPr>
          <a:xfrm>
            <a:off x="412075" y="4087425"/>
            <a:ext cx="1986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фото + історія</a:t>
            </a:r>
            <a:endParaRPr sz="1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5" name="Google Shape;195;p26"/>
          <p:cNvSpPr txBox="1"/>
          <p:nvPr/>
        </p:nvSpPr>
        <p:spPr>
          <a:xfrm>
            <a:off x="2872388" y="4087425"/>
            <a:ext cx="1986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фото + історія</a:t>
            </a:r>
            <a:endParaRPr sz="1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6" name="Google Shape;196;p26"/>
          <p:cNvSpPr txBox="1"/>
          <p:nvPr/>
        </p:nvSpPr>
        <p:spPr>
          <a:xfrm>
            <a:off x="5332725" y="4087425"/>
            <a:ext cx="1986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фото + історія</a:t>
            </a:r>
            <a:endParaRPr sz="1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7" name="Google Shape;197;p26" title="ти як лого_new (2)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04524" y="4370350"/>
            <a:ext cx="2363300" cy="77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6" title="КЦПЗ укр (3) (3)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13450" y="4546850"/>
            <a:ext cx="1296650" cy="44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4D5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7"/>
          <p:cNvSpPr txBox="1"/>
          <p:nvPr/>
        </p:nvSpPr>
        <p:spPr>
          <a:xfrm>
            <a:off x="5171975" y="53750"/>
            <a:ext cx="3587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3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…</a:t>
            </a:r>
            <a:r>
              <a:rPr b="1" lang="uk" sz="3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та у діджиталі</a:t>
            </a:r>
            <a:endParaRPr b="1" sz="3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4" name="Google Shape;204;p27"/>
          <p:cNvSpPr txBox="1"/>
          <p:nvPr/>
        </p:nvSpPr>
        <p:spPr>
          <a:xfrm>
            <a:off x="339400" y="773325"/>
            <a:ext cx="4789200" cy="21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600">
                <a:latin typeface="Montserrat"/>
                <a:ea typeface="Montserrat"/>
                <a:cs typeface="Montserrat"/>
                <a:sym typeface="Montserrat"/>
              </a:rPr>
              <a:t>У соціальних мережах «Ти як?» </a:t>
            </a:r>
            <a:r>
              <a:rPr lang="uk" sz="1600">
                <a:latin typeface="Montserrat"/>
                <a:ea typeface="Montserrat"/>
                <a:cs typeface="Montserrat"/>
                <a:sym typeface="Montserrat"/>
              </a:rPr>
              <a:t>буде: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>
                <a:latin typeface="Montserrat"/>
                <a:ea typeface="Montserrat"/>
                <a:cs typeface="Montserrat"/>
                <a:sym typeface="Montserrat"/>
              </a:rPr>
              <a:t>*</a:t>
            </a:r>
            <a:r>
              <a:rPr b="1" lang="uk" sz="1600">
                <a:latin typeface="Montserrat"/>
                <a:ea typeface="Montserrat"/>
                <a:cs typeface="Montserrat"/>
                <a:sym typeface="Montserrat"/>
              </a:rPr>
              <a:t>допис</a:t>
            </a:r>
            <a:r>
              <a:rPr lang="uk" sz="1600">
                <a:latin typeface="Montserrat"/>
                <a:ea typeface="Montserrat"/>
                <a:cs typeface="Montserrat"/>
                <a:sym typeface="Montserrat"/>
              </a:rPr>
              <a:t> із закликом залишити </a:t>
            </a:r>
            <a:r>
              <a:rPr lang="uk" sz="1600">
                <a:latin typeface="Montserrat"/>
                <a:ea typeface="Montserrat"/>
                <a:cs typeface="Montserrat"/>
                <a:sym typeface="Montserrat"/>
              </a:rPr>
              <a:t>своє </a:t>
            </a:r>
            <a:r>
              <a:rPr lang="uk" sz="1600">
                <a:latin typeface="Montserrat"/>
                <a:ea typeface="Montserrat"/>
                <a:cs typeface="Montserrat"/>
                <a:sym typeface="Montserrat"/>
              </a:rPr>
              <a:t>фото «Дотиків підтримки» та коротку історію;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>
                <a:latin typeface="Montserrat"/>
                <a:ea typeface="Montserrat"/>
                <a:cs typeface="Montserrat"/>
                <a:sym typeface="Montserrat"/>
              </a:rPr>
              <a:t>*</a:t>
            </a:r>
            <a:r>
              <a:rPr lang="uk" sz="1600">
                <a:latin typeface="Montserrat"/>
                <a:ea typeface="Montserrat"/>
                <a:cs typeface="Montserrat"/>
                <a:sym typeface="Montserrat"/>
              </a:rPr>
              <a:t> у </a:t>
            </a:r>
            <a:r>
              <a:rPr b="1" lang="uk" sz="1600">
                <a:latin typeface="Montserrat"/>
                <a:ea typeface="Montserrat"/>
                <a:cs typeface="Montserrat"/>
                <a:sym typeface="Montserrat"/>
              </a:rPr>
              <a:t>сторіз </a:t>
            </a:r>
            <a:r>
              <a:rPr lang="uk" sz="1600">
                <a:latin typeface="Montserrat"/>
                <a:ea typeface="Montserrat"/>
                <a:cs typeface="Montserrat"/>
                <a:sym typeface="Montserrat"/>
              </a:rPr>
              <a:t>буде опубліковано відповідний шаблон для збоку таких фото та історій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5" name="Google Shape;205;p27" title="IMG_8725.PNG"/>
          <p:cNvPicPr preferRelativeResize="0"/>
          <p:nvPr/>
        </p:nvPicPr>
        <p:blipFill rotWithShape="1">
          <a:blip r:embed="rId3">
            <a:alphaModFix/>
          </a:blip>
          <a:srcRect b="12625" l="0" r="0" t="6027"/>
          <a:stretch/>
        </p:blipFill>
        <p:spPr>
          <a:xfrm>
            <a:off x="5291825" y="1515648"/>
            <a:ext cx="1755391" cy="3090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7" title="IMG_8998.PNG"/>
          <p:cNvPicPr preferRelativeResize="0"/>
          <p:nvPr/>
        </p:nvPicPr>
        <p:blipFill rotWithShape="1">
          <a:blip r:embed="rId4">
            <a:alphaModFix/>
          </a:blip>
          <a:srcRect b="12931" l="0" r="0" t="5581"/>
          <a:stretch/>
        </p:blipFill>
        <p:spPr>
          <a:xfrm>
            <a:off x="7210450" y="641701"/>
            <a:ext cx="1833575" cy="323374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7"/>
          <p:cNvSpPr txBox="1"/>
          <p:nvPr/>
        </p:nvSpPr>
        <p:spPr>
          <a:xfrm>
            <a:off x="7125525" y="3994375"/>
            <a:ext cx="1880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uk" sz="1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приклад шаблону</a:t>
            </a:r>
            <a:endParaRPr i="1" sz="1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8" name="Google Shape;208;p27" title="ти як лого_new (2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4524" y="4370350"/>
            <a:ext cx="2363300" cy="77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7" title="КЦПЗ укр (3) (3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13450" y="4546850"/>
            <a:ext cx="1296650" cy="44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4D5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8"/>
          <p:cNvSpPr txBox="1"/>
          <p:nvPr/>
        </p:nvSpPr>
        <p:spPr>
          <a:xfrm>
            <a:off x="193125" y="253450"/>
            <a:ext cx="8433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3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Хештег 10.10</a:t>
            </a:r>
            <a:endParaRPr b="1" sz="3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5" name="Google Shape;215;p28"/>
          <p:cNvSpPr txBox="1"/>
          <p:nvPr/>
        </p:nvSpPr>
        <p:spPr>
          <a:xfrm>
            <a:off x="2865775" y="1837525"/>
            <a:ext cx="36846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uk" sz="2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#тиякпідтримка</a:t>
            </a:r>
            <a:endParaRPr i="1" sz="2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i="1" sz="2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6" name="Google Shape;216;p28"/>
          <p:cNvSpPr/>
          <p:nvPr/>
        </p:nvSpPr>
        <p:spPr>
          <a:xfrm>
            <a:off x="4145875" y="1175573"/>
            <a:ext cx="3042850" cy="2741700"/>
          </a:xfrm>
          <a:custGeom>
            <a:rect b="b" l="l" r="r" t="t"/>
            <a:pathLst>
              <a:path extrusionOk="0" h="109668" w="121714">
                <a:moveTo>
                  <a:pt x="14382" y="38558"/>
                </a:moveTo>
                <a:cubicBezTo>
                  <a:pt x="17739" y="22611"/>
                  <a:pt x="34404" y="9931"/>
                  <a:pt x="49937" y="5000"/>
                </a:cubicBezTo>
                <a:cubicBezTo>
                  <a:pt x="58123" y="2401"/>
                  <a:pt x="66938" y="2427"/>
                  <a:pt x="75504" y="1804"/>
                </a:cubicBezTo>
                <a:cubicBezTo>
                  <a:pt x="84539" y="1147"/>
                  <a:pt x="93898" y="-1259"/>
                  <a:pt x="102670" y="1005"/>
                </a:cubicBezTo>
                <a:cubicBezTo>
                  <a:pt x="113578" y="3820"/>
                  <a:pt x="119032" y="18285"/>
                  <a:pt x="121047" y="29369"/>
                </a:cubicBezTo>
                <a:cubicBezTo>
                  <a:pt x="122851" y="39288"/>
                  <a:pt x="120902" y="51019"/>
                  <a:pt x="114655" y="58932"/>
                </a:cubicBezTo>
                <a:cubicBezTo>
                  <a:pt x="102069" y="74875"/>
                  <a:pt x="80178" y="81459"/>
                  <a:pt x="60723" y="87296"/>
                </a:cubicBezTo>
                <a:cubicBezTo>
                  <a:pt x="49703" y="90602"/>
                  <a:pt x="38562" y="93500"/>
                  <a:pt x="27565" y="96884"/>
                </a:cubicBezTo>
                <a:cubicBezTo>
                  <a:pt x="17885" y="99863"/>
                  <a:pt x="4525" y="100607"/>
                  <a:pt x="0" y="109668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7" name="Google Shape;217;p28"/>
          <p:cNvSpPr/>
          <p:nvPr/>
        </p:nvSpPr>
        <p:spPr>
          <a:xfrm>
            <a:off x="2086635" y="1411264"/>
            <a:ext cx="2378825" cy="2825600"/>
          </a:xfrm>
          <a:custGeom>
            <a:rect b="b" l="l" r="r" t="t"/>
            <a:pathLst>
              <a:path extrusionOk="0" h="113024" w="95153">
                <a:moveTo>
                  <a:pt x="95154" y="28730"/>
                </a:moveTo>
                <a:cubicBezTo>
                  <a:pt x="90046" y="19649"/>
                  <a:pt x="84833" y="9148"/>
                  <a:pt x="75578" y="4361"/>
                </a:cubicBezTo>
                <a:cubicBezTo>
                  <a:pt x="64773" y="-1228"/>
                  <a:pt x="51389" y="1165"/>
                  <a:pt x="39224" y="1165"/>
                </a:cubicBezTo>
                <a:cubicBezTo>
                  <a:pt x="30568" y="1165"/>
                  <a:pt x="21548" y="-1321"/>
                  <a:pt x="13257" y="1165"/>
                </a:cubicBezTo>
                <a:cubicBezTo>
                  <a:pt x="6822" y="3095"/>
                  <a:pt x="1791" y="10158"/>
                  <a:pt x="473" y="16745"/>
                </a:cubicBezTo>
                <a:cubicBezTo>
                  <a:pt x="-2913" y="33670"/>
                  <a:pt x="17632" y="47573"/>
                  <a:pt x="30835" y="58692"/>
                </a:cubicBezTo>
                <a:cubicBezTo>
                  <a:pt x="45168" y="70763"/>
                  <a:pt x="59992" y="83050"/>
                  <a:pt x="70385" y="98642"/>
                </a:cubicBezTo>
                <a:cubicBezTo>
                  <a:pt x="73846" y="103835"/>
                  <a:pt x="79576" y="107444"/>
                  <a:pt x="82370" y="113024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id="218" name="Google Shape;218;p28" title="ти як лого_new (2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4524" y="4370350"/>
            <a:ext cx="2363300" cy="77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8" title="КЦПЗ укр (3) (3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3450" y="4546850"/>
            <a:ext cx="1296650" cy="44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4D5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9"/>
          <p:cNvSpPr txBox="1"/>
          <p:nvPr>
            <p:ph idx="4294967295" type="ctrTitle"/>
          </p:nvPr>
        </p:nvSpPr>
        <p:spPr>
          <a:xfrm>
            <a:off x="311700" y="2138400"/>
            <a:ext cx="8520600" cy="104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4300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Як долучитися 10.10</a:t>
            </a:r>
            <a:endParaRPr sz="286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108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5" name="Google Shape;22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63650" y="4062975"/>
            <a:ext cx="957000" cy="10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9" title="ти як лого_new (2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4524" y="4370350"/>
            <a:ext cx="2363300" cy="77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9" title="КЦПЗ укр (3) (3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13450" y="4546850"/>
            <a:ext cx="1296650" cy="44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9"/>
          <p:cNvPicPr preferRelativeResize="0"/>
          <p:nvPr/>
        </p:nvPicPr>
        <p:blipFill>
          <a:blip r:embed="rId6">
            <a:alphaModFix amt="25000"/>
          </a:blip>
          <a:stretch>
            <a:fillRect/>
          </a:stretch>
        </p:blipFill>
        <p:spPr>
          <a:xfrm>
            <a:off x="7144800" y="1775475"/>
            <a:ext cx="1038700" cy="140962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9"/>
          <p:cNvSpPr txBox="1"/>
          <p:nvPr>
            <p:ph idx="4294967295" type="ctrTitle"/>
          </p:nvPr>
        </p:nvSpPr>
        <p:spPr>
          <a:xfrm>
            <a:off x="5820100" y="2713750"/>
            <a:ext cx="2363400" cy="67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400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ОВА</a:t>
            </a:r>
            <a:endParaRPr sz="96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4D5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0"/>
          <p:cNvSpPr txBox="1"/>
          <p:nvPr>
            <p:ph idx="4294967295" type="ctrTitle"/>
          </p:nvPr>
        </p:nvSpPr>
        <p:spPr>
          <a:xfrm>
            <a:off x="91975" y="390600"/>
            <a:ext cx="1457100" cy="67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4300">
                <a:solidFill>
                  <a:srgbClr val="99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1.</a:t>
            </a:r>
            <a:endParaRPr sz="2860">
              <a:solidFill>
                <a:srgbClr val="99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1080">
              <a:solidFill>
                <a:srgbClr val="99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5" name="Google Shape;235;p30" title="ти як лого_new (2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4524" y="4370350"/>
            <a:ext cx="2363300" cy="77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0" title="КЦПЗ укр (3) (3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3450" y="4546850"/>
            <a:ext cx="1296650" cy="44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0"/>
          <p:cNvSpPr txBox="1"/>
          <p:nvPr>
            <p:ph idx="4294967295" type="ctrTitle"/>
          </p:nvPr>
        </p:nvSpPr>
        <p:spPr>
          <a:xfrm>
            <a:off x="341650" y="1260625"/>
            <a:ext cx="4613100" cy="2866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uk" sz="33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Репост </a:t>
            </a:r>
            <a:r>
              <a:rPr lang="uk" sz="3300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спільного </a:t>
            </a:r>
            <a:r>
              <a:rPr b="1" lang="uk" sz="33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допису </a:t>
            </a:r>
            <a:r>
              <a:rPr lang="uk" sz="3300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сторінки першої леді та </a:t>
            </a:r>
            <a:br>
              <a:rPr lang="uk" sz="3300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uk" sz="3300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«Ти як?»</a:t>
            </a:r>
            <a:endParaRPr sz="3300">
              <a:solidFill>
                <a:srgbClr val="33333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300">
              <a:solidFill>
                <a:srgbClr val="33333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i="1" lang="uk" sz="2400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(ранок 10.10)</a:t>
            </a:r>
            <a:endParaRPr i="1" sz="24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8" name="Google Shape;23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63016" y="1149825"/>
            <a:ext cx="1637383" cy="1282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14075" y="1068300"/>
            <a:ext cx="1637383" cy="1445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52192" y="2525699"/>
            <a:ext cx="1561150" cy="1241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72804" y="2479159"/>
            <a:ext cx="1617810" cy="13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52200" y="675825"/>
            <a:ext cx="3286325" cy="380453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0"/>
          <p:cNvSpPr txBox="1"/>
          <p:nvPr/>
        </p:nvSpPr>
        <p:spPr>
          <a:xfrm>
            <a:off x="2516850" y="3651050"/>
            <a:ext cx="1788900" cy="11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i="1" lang="uk">
                <a:solidFill>
                  <a:srgbClr val="980000"/>
                </a:solidFill>
                <a:latin typeface="Montserrat"/>
                <a:ea typeface="Montserrat"/>
                <a:cs typeface="Montserrat"/>
                <a:sym typeface="Montserrat"/>
              </a:rPr>
              <a:t>надішлемо разом із комунікаційною пам'яткою</a:t>
            </a:r>
            <a:endParaRPr b="1" i="1">
              <a:solidFill>
                <a:srgbClr val="98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4D5"/>
        </a:soli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1"/>
          <p:cNvSpPr txBox="1"/>
          <p:nvPr>
            <p:ph idx="4294967295" type="ctrTitle"/>
          </p:nvPr>
        </p:nvSpPr>
        <p:spPr>
          <a:xfrm>
            <a:off x="91975" y="390600"/>
            <a:ext cx="1457100" cy="67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4300">
                <a:solidFill>
                  <a:srgbClr val="99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2.</a:t>
            </a:r>
            <a:endParaRPr sz="286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108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9" name="Google Shape;249;p31" title="ти як лого_new (2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4524" y="4370350"/>
            <a:ext cx="2363300" cy="77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1" title="КЦПЗ укр (3) (3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3450" y="4546850"/>
            <a:ext cx="1296650" cy="44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1"/>
          <p:cNvSpPr txBox="1"/>
          <p:nvPr>
            <p:ph idx="4294967295" type="ctrTitle"/>
          </p:nvPr>
        </p:nvSpPr>
        <p:spPr>
          <a:xfrm>
            <a:off x="341550" y="1893550"/>
            <a:ext cx="3816900" cy="247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uk" sz="33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День спільнодії:</a:t>
            </a:r>
            <a:endParaRPr b="1" sz="33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uk" sz="33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офлайн-івент + комунікація</a:t>
            </a:r>
            <a:endParaRPr b="1" sz="33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990"/>
              <a:buNone/>
            </a:pPr>
            <a:r>
              <a:rPr lang="uk" sz="2600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Мета: зібрати фото та історії «дотиків підтримки»  </a:t>
            </a:r>
            <a:endParaRPr sz="2600">
              <a:solidFill>
                <a:srgbClr val="33333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2" name="Google Shape;25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58325" y="553000"/>
            <a:ext cx="2235699" cy="148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58325" y="2195275"/>
            <a:ext cx="2445424" cy="162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93900" y="553000"/>
            <a:ext cx="2076250" cy="1383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13951" y="2089028"/>
            <a:ext cx="1896150" cy="1263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4D5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2" title="ти як лого_new (2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4524" y="4370350"/>
            <a:ext cx="2363300" cy="77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2" title="КЦПЗ укр (3) (3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3450" y="4546850"/>
            <a:ext cx="1296650" cy="44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2"/>
          <p:cNvSpPr txBox="1"/>
          <p:nvPr>
            <p:ph idx="4294967295" type="ctrTitle"/>
          </p:nvPr>
        </p:nvSpPr>
        <p:spPr>
          <a:xfrm>
            <a:off x="294575" y="310025"/>
            <a:ext cx="3816900" cy="8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uk" sz="33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День спільнодії</a:t>
            </a:r>
            <a:endParaRPr sz="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3" name="Google Shape;263;p32"/>
          <p:cNvSpPr txBox="1"/>
          <p:nvPr/>
        </p:nvSpPr>
        <p:spPr>
          <a:xfrm>
            <a:off x="706925" y="1397425"/>
            <a:ext cx="8003100" cy="33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3000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Національна галерея сили теплих дій</a:t>
            </a:r>
            <a:endParaRPr sz="3000">
              <a:solidFill>
                <a:srgbClr val="33333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3000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«Дотики підтримки» </a:t>
            </a:r>
            <a:endParaRPr sz="3000">
              <a:solidFill>
                <a:srgbClr val="33333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33333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uk" sz="2100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Фотогалерея + історії людей + інтерактив із психологами (5 дотиків підтримки) + QR-код із закликом ділитися своїми «дотиками підтримки»</a:t>
            </a:r>
            <a:endParaRPr sz="2100">
              <a:solidFill>
                <a:srgbClr val="33333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uk" sz="2100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2700">
              <a:solidFill>
                <a:srgbClr val="33333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uk" sz="1500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*</a:t>
            </a:r>
            <a:r>
              <a:rPr i="1" lang="uk" sz="1500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не звужуємося до однієї цільової групи</a:t>
            </a:r>
            <a:endParaRPr i="1" sz="3000">
              <a:solidFill>
                <a:srgbClr val="33333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uk" sz="1500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*</a:t>
            </a:r>
            <a:r>
              <a:rPr i="1" lang="uk" sz="1500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без вручення подяк / грамот </a:t>
            </a:r>
            <a:endParaRPr i="1" sz="1500">
              <a:solidFill>
                <a:srgbClr val="33333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4D5"/>
        </a:soli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3"/>
          <p:cNvSpPr txBox="1"/>
          <p:nvPr>
            <p:ph idx="4294967295" type="ctrTitle"/>
          </p:nvPr>
        </p:nvSpPr>
        <p:spPr>
          <a:xfrm>
            <a:off x="91975" y="390600"/>
            <a:ext cx="1457100" cy="67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4300">
                <a:solidFill>
                  <a:srgbClr val="99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3.</a:t>
            </a:r>
            <a:endParaRPr sz="286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108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9" name="Google Shape;269;p33" title="ти як лого_new (2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4524" y="4370350"/>
            <a:ext cx="2363300" cy="77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3" title="КЦПЗ укр (3) (3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3450" y="4546850"/>
            <a:ext cx="1296650" cy="44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3"/>
          <p:cNvSpPr txBox="1"/>
          <p:nvPr>
            <p:ph idx="4294967295" type="ctrTitle"/>
          </p:nvPr>
        </p:nvSpPr>
        <p:spPr>
          <a:xfrm>
            <a:off x="531400" y="938475"/>
            <a:ext cx="8388600" cy="132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uk" sz="33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Особистий допис </a:t>
            </a:r>
            <a:br>
              <a:rPr b="1" lang="uk" sz="33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" sz="2600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 </a:t>
            </a:r>
            <a:r>
              <a:rPr lang="uk" sz="2600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«дотики підтримки» </a:t>
            </a:r>
            <a:endParaRPr sz="2600">
              <a:solidFill>
                <a:srgbClr val="33333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2" name="Google Shape;272;p33"/>
          <p:cNvSpPr txBox="1"/>
          <p:nvPr/>
        </p:nvSpPr>
        <p:spPr>
          <a:xfrm>
            <a:off x="461500" y="4370350"/>
            <a:ext cx="3000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i="1" lang="uk">
                <a:solidFill>
                  <a:srgbClr val="980000"/>
                </a:solidFill>
                <a:latin typeface="Montserrat"/>
                <a:ea typeface="Montserrat"/>
                <a:cs typeface="Montserrat"/>
                <a:sym typeface="Montserrat"/>
              </a:rPr>
              <a:t>комунікаційна пам'ятку надамо заздалегідь</a:t>
            </a:r>
            <a:endParaRPr b="1" i="1">
              <a:solidFill>
                <a:srgbClr val="98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3" name="Google Shape;273;p33"/>
          <p:cNvSpPr txBox="1"/>
          <p:nvPr/>
        </p:nvSpPr>
        <p:spPr>
          <a:xfrm>
            <a:off x="1308350" y="2621125"/>
            <a:ext cx="2487900" cy="12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фото вашого «дотику підтримки»  </a:t>
            </a:r>
            <a:endParaRPr/>
          </a:p>
        </p:txBody>
      </p:sp>
      <p:sp>
        <p:nvSpPr>
          <p:cNvPr id="274" name="Google Shape;274;p33"/>
          <p:cNvSpPr txBox="1"/>
          <p:nvPr/>
        </p:nvSpPr>
        <p:spPr>
          <a:xfrm>
            <a:off x="5066175" y="2621125"/>
            <a:ext cx="3066300" cy="9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історія </a:t>
            </a:r>
            <a:r>
              <a:rPr lang="uk" sz="2600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до цього фото</a:t>
            </a:r>
            <a:endParaRPr/>
          </a:p>
        </p:txBody>
      </p:sp>
      <p:sp>
        <p:nvSpPr>
          <p:cNvPr id="275" name="Google Shape;275;p33"/>
          <p:cNvSpPr txBox="1"/>
          <p:nvPr/>
        </p:nvSpPr>
        <p:spPr>
          <a:xfrm>
            <a:off x="4253100" y="2878925"/>
            <a:ext cx="637800" cy="5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+</a:t>
            </a:r>
            <a:endParaRPr/>
          </a:p>
        </p:txBody>
      </p:sp>
      <p:sp>
        <p:nvSpPr>
          <p:cNvPr id="276" name="Google Shape;276;p33"/>
          <p:cNvSpPr/>
          <p:nvPr/>
        </p:nvSpPr>
        <p:spPr>
          <a:xfrm>
            <a:off x="1057072" y="2486319"/>
            <a:ext cx="2782875" cy="1373100"/>
          </a:xfrm>
          <a:custGeom>
            <a:rect b="b" l="l" r="r" t="t"/>
            <a:pathLst>
              <a:path extrusionOk="0" h="54924" w="111315">
                <a:moveTo>
                  <a:pt x="46849" y="6102"/>
                </a:moveTo>
                <a:cubicBezTo>
                  <a:pt x="39216" y="2290"/>
                  <a:pt x="29722" y="3662"/>
                  <a:pt x="21281" y="4904"/>
                </a:cubicBezTo>
                <a:cubicBezTo>
                  <a:pt x="16322" y="5634"/>
                  <a:pt x="10444" y="5753"/>
                  <a:pt x="6899" y="9298"/>
                </a:cubicBezTo>
                <a:cubicBezTo>
                  <a:pt x="-775" y="16972"/>
                  <a:pt x="-2081" y="32235"/>
                  <a:pt x="3304" y="41658"/>
                </a:cubicBezTo>
                <a:cubicBezTo>
                  <a:pt x="6183" y="46695"/>
                  <a:pt x="12653" y="48809"/>
                  <a:pt x="18085" y="50846"/>
                </a:cubicBezTo>
                <a:cubicBezTo>
                  <a:pt x="35666" y="57439"/>
                  <a:pt x="56085" y="54919"/>
                  <a:pt x="74414" y="50846"/>
                </a:cubicBezTo>
                <a:cubicBezTo>
                  <a:pt x="82141" y="49129"/>
                  <a:pt x="89948" y="47735"/>
                  <a:pt x="97585" y="45653"/>
                </a:cubicBezTo>
                <a:cubicBezTo>
                  <a:pt x="102182" y="44400"/>
                  <a:pt x="108862" y="43781"/>
                  <a:pt x="110369" y="39261"/>
                </a:cubicBezTo>
                <a:cubicBezTo>
                  <a:pt x="113286" y="30511"/>
                  <a:pt x="108895" y="18996"/>
                  <a:pt x="101979" y="12894"/>
                </a:cubicBezTo>
                <a:cubicBezTo>
                  <a:pt x="90645" y="2893"/>
                  <a:pt x="73018" y="3706"/>
                  <a:pt x="58035" y="1708"/>
                </a:cubicBezTo>
                <a:cubicBezTo>
                  <a:pt x="49850" y="617"/>
                  <a:pt x="40650" y="-1589"/>
                  <a:pt x="33266" y="2108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7" name="Google Shape;277;p33"/>
          <p:cNvSpPr/>
          <p:nvPr/>
        </p:nvSpPr>
        <p:spPr>
          <a:xfrm>
            <a:off x="5022428" y="2549000"/>
            <a:ext cx="3157175" cy="984075"/>
          </a:xfrm>
          <a:custGeom>
            <a:rect b="b" l="l" r="r" t="t"/>
            <a:pathLst>
              <a:path extrusionOk="0" h="39363" w="126287">
                <a:moveTo>
                  <a:pt x="40442" y="0"/>
                </a:moveTo>
                <a:cubicBezTo>
                  <a:pt x="30076" y="1730"/>
                  <a:pt x="17191" y="-2125"/>
                  <a:pt x="9282" y="4794"/>
                </a:cubicBezTo>
                <a:cubicBezTo>
                  <a:pt x="1832" y="11311"/>
                  <a:pt x="-4040" y="27774"/>
                  <a:pt x="3689" y="33957"/>
                </a:cubicBezTo>
                <a:cubicBezTo>
                  <a:pt x="12322" y="40864"/>
                  <a:pt x="25392" y="39151"/>
                  <a:pt x="36448" y="39151"/>
                </a:cubicBezTo>
                <a:cubicBezTo>
                  <a:pt x="51638" y="39151"/>
                  <a:pt x="66893" y="39231"/>
                  <a:pt x="81990" y="37553"/>
                </a:cubicBezTo>
                <a:cubicBezTo>
                  <a:pt x="92661" y="36367"/>
                  <a:pt x="103703" y="36761"/>
                  <a:pt x="113950" y="33558"/>
                </a:cubicBezTo>
                <a:cubicBezTo>
                  <a:pt x="118357" y="32181"/>
                  <a:pt x="124775" y="30521"/>
                  <a:pt x="125535" y="25967"/>
                </a:cubicBezTo>
                <a:cubicBezTo>
                  <a:pt x="126490" y="20245"/>
                  <a:pt x="127167" y="12536"/>
                  <a:pt x="122738" y="8789"/>
                </a:cubicBezTo>
                <a:cubicBezTo>
                  <a:pt x="114847" y="2112"/>
                  <a:pt x="103101" y="1290"/>
                  <a:pt x="92776" y="799"/>
                </a:cubicBezTo>
                <a:cubicBezTo>
                  <a:pt x="73753" y="-106"/>
                  <a:pt x="54693" y="1598"/>
                  <a:pt x="35649" y="1598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278" name="Google Shape;278;p33"/>
          <p:cNvCxnSpPr/>
          <p:nvPr/>
        </p:nvCxnSpPr>
        <p:spPr>
          <a:xfrm flipH="1">
            <a:off x="2198400" y="2129525"/>
            <a:ext cx="179700" cy="319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9" name="Google Shape;279;p33"/>
          <p:cNvCxnSpPr/>
          <p:nvPr/>
        </p:nvCxnSpPr>
        <p:spPr>
          <a:xfrm>
            <a:off x="2388100" y="2159500"/>
            <a:ext cx="3395700" cy="399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9D3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/>
          <p:nvPr>
            <p:ph type="ctrTitle"/>
          </p:nvPr>
        </p:nvSpPr>
        <p:spPr>
          <a:xfrm>
            <a:off x="311700" y="2138400"/>
            <a:ext cx="8520600" cy="104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6000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Ідея</a:t>
            </a:r>
            <a:endParaRPr b="1" sz="50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7" name="Google Shape;67;p16" title="ти як лого_new (2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4524" y="4370350"/>
            <a:ext cx="2363300" cy="77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6" title="КЦПЗ укр (3) (3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3450" y="4546850"/>
            <a:ext cx="1296650" cy="44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4D5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4"/>
          <p:cNvSpPr txBox="1"/>
          <p:nvPr/>
        </p:nvSpPr>
        <p:spPr>
          <a:xfrm>
            <a:off x="286475" y="356400"/>
            <a:ext cx="8433600" cy="1308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4300">
                <a:solidFill>
                  <a:srgbClr val="99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4.</a:t>
            </a:r>
            <a:r>
              <a:rPr b="1" lang="uk" sz="3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Підсумковий пресреліз (сайт ОВА, регіональні ЗМІ)</a:t>
            </a:r>
            <a:endParaRPr b="1" sz="3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5" name="Google Shape;285;p34" title="ти як лого_new (2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4499" y="4480200"/>
            <a:ext cx="2363300" cy="77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4" title="КЦПЗ укр (3) (3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3425" y="4656700"/>
            <a:ext cx="1296650" cy="44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4"/>
          <p:cNvSpPr txBox="1"/>
          <p:nvPr/>
        </p:nvSpPr>
        <p:spPr>
          <a:xfrm>
            <a:off x="569275" y="1808025"/>
            <a:ext cx="34968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Увійде палітра усіх активностей 10.10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8" name="Google Shape;288;p34"/>
          <p:cNvSpPr txBox="1"/>
          <p:nvPr/>
        </p:nvSpPr>
        <p:spPr>
          <a:xfrm>
            <a:off x="669150" y="2371875"/>
            <a:ext cx="3000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i="1" lang="uk">
                <a:solidFill>
                  <a:srgbClr val="980000"/>
                </a:solidFill>
                <a:latin typeface="Montserrat"/>
                <a:ea typeface="Montserrat"/>
                <a:cs typeface="Montserrat"/>
                <a:sym typeface="Montserrat"/>
              </a:rPr>
              <a:t>Фото та текст пресрелізу надамо 10.10</a:t>
            </a:r>
            <a:endParaRPr b="1" i="1">
              <a:solidFill>
                <a:srgbClr val="98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4D5"/>
        </a:solidFill>
      </p:bgPr>
    </p:bg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5"/>
          <p:cNvSpPr txBox="1"/>
          <p:nvPr/>
        </p:nvSpPr>
        <p:spPr>
          <a:xfrm>
            <a:off x="286475" y="256525"/>
            <a:ext cx="8433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3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Урок підтримки в школах</a:t>
            </a:r>
            <a:endParaRPr b="1" sz="3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4" name="Google Shape;294;p35"/>
          <p:cNvSpPr txBox="1"/>
          <p:nvPr/>
        </p:nvSpPr>
        <p:spPr>
          <a:xfrm>
            <a:off x="286475" y="1017375"/>
            <a:ext cx="8039700" cy="3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>
                <a:latin typeface="Montserrat"/>
                <a:ea typeface="Montserrat"/>
                <a:cs typeface="Montserrat"/>
                <a:sym typeface="Montserrat"/>
              </a:rPr>
              <a:t>На основі анімаційного розважально-пізнавального мультсеріалу «Корисні підказки» виробництва ПЛЮСПЛЮС. Проєкт реалізується спільно з «Ти як?» 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>
                <a:latin typeface="Montserrat"/>
                <a:ea typeface="Montserrat"/>
                <a:cs typeface="Montserrat"/>
                <a:sym typeface="Montserrat"/>
              </a:rPr>
              <a:t>Трикутя, Квадрик і Кружко дають підказки, як справлятися зі стресом, будувати здорові стосунки, розпізнавати емоції, дбати про себе та діяти в різних ситуаціях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Не пропустіть прем'єру улюбленого мультсеріалу Корисні підказки з 1 вересня по буднях о 19:15 на ПЛЮСПЛЮС. &#10;&#10;У дотепній, іронічній і легкій, для запам’ятовування, формі розглядаються «несерйозні» дитячі проблеми. Мультик навчає дітей ставити будь-які запитання, експериментувати, розмірковувати, ухвалювати рішення та діяти в несподіваних або ж складних ситуаціях.&#10;&#10;#плюсплюс #мультфільм #корисні_підказки&#10;&#10;😃 Тримай добірку українських мультиків від ПЛЮСПЛЮС 👇&#10; 🎥 Волохатий блог: https://www.youtube.com/playlist?list=PLmMdc5EtRgSgIMYgMQ7JdmIfvjWoW9TJ6 &#10;🌎 Це наше і це твоє: https://www.youtube.com/playlist?list=PLmMdc5EtRgShTFMSxj4V29lytZgR1f1U6 &#10;🌍 Світ чекає на відкриття: https://www.youtube.com/playlist?list=PLmMdc5EtRgSjUHyrDcULDWlhgYZ2944jP&#10;🎧 АУДІОКАЗКИ: https://www.youtube.com/playlist?list=PLmMdc5EtRgSibUCHF00smSf8cWCW-T7Kd &#10;💙💛 Україна. Нескорені міста: https://www.youtube.com/playlist?list=PLmMdc5EtRgSgweCS-D9caMRXMdFjlUyJo &#10;😆 ПЛЮССМІХ: https://www.youtube.com/playlist?list=PLmMdc5EtRgSiPAApDfEm3jCESmwCHgjp8" id="295" name="Google Shape;295;p35" title="НЕ ПРОПУСТІТЬ! Нові «Корисні підказки» з 1 вересня на ПЛЮСПЛЮС!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7975" y="1658638"/>
            <a:ext cx="4311950" cy="242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5" title="ти як лого_new (2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14499" y="4480200"/>
            <a:ext cx="2363300" cy="77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5" title="КЦПЗ укр (3) (3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23425" y="4656700"/>
            <a:ext cx="1296650" cy="44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4D5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6"/>
          <p:cNvSpPr txBox="1"/>
          <p:nvPr/>
        </p:nvSpPr>
        <p:spPr>
          <a:xfrm>
            <a:off x="252125" y="223450"/>
            <a:ext cx="8433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3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Також в університетах відбудуться уроки підтримки для першокурсників</a:t>
            </a:r>
            <a:endParaRPr sz="3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3" name="Google Shape;303;p36"/>
          <p:cNvSpPr txBox="1"/>
          <p:nvPr/>
        </p:nvSpPr>
        <p:spPr>
          <a:xfrm>
            <a:off x="380625" y="1480375"/>
            <a:ext cx="4065000" cy="16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>
                <a:latin typeface="Montserrat"/>
                <a:ea typeface="Montserrat"/>
                <a:cs typeface="Montserrat"/>
                <a:sym typeface="Montserrat"/>
              </a:rPr>
              <a:t>На основі «Уроків щастя» – курсу із розвитку соціально-емоційних навичок.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>
                <a:latin typeface="Montserrat"/>
                <a:ea typeface="Montserrat"/>
                <a:cs typeface="Montserrat"/>
                <a:sym typeface="Montserrat"/>
              </a:rPr>
              <a:t>Разом зі спільнотою університетів</a:t>
            </a:r>
            <a:br>
              <a:rPr lang="uk"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">
                <a:latin typeface="Montserrat"/>
                <a:ea typeface="Montserrat"/>
                <a:cs typeface="Montserrat"/>
                <a:sym typeface="Montserrat"/>
              </a:rPr>
              <a:t>«Ти як?» 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4" name="Google Shape;304;p36" title="ти як лого_new (2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2374" y="4520150"/>
            <a:ext cx="2363300" cy="77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5625" y="1480375"/>
            <a:ext cx="4190152" cy="2792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4D5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7"/>
          <p:cNvSpPr txBox="1"/>
          <p:nvPr/>
        </p:nvSpPr>
        <p:spPr>
          <a:xfrm>
            <a:off x="648225" y="870900"/>
            <a:ext cx="8114400" cy="28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9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Від </a:t>
            </a:r>
            <a:br>
              <a:rPr b="1" lang="uk" sz="19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b="1" lang="uk" sz="19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19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Міністерства охорони здоров'я України, </a:t>
            </a:r>
            <a:br>
              <a:rPr b="1" lang="uk" sz="19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b="1" lang="uk" sz="19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19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Міністерства соціальної політики, сім'ї та єдності України, </a:t>
            </a:r>
            <a:br>
              <a:rPr b="1" lang="uk" sz="19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b="1" lang="uk" sz="19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19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Міністерства освіти і науки України </a:t>
            </a:r>
            <a:br>
              <a:rPr b="1" lang="uk" sz="19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b="1" lang="uk" sz="19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19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надійдуть відповідні листи на департаменти</a:t>
            </a:r>
            <a:endParaRPr b="1" sz="19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1" name="Google Shape;311;p37" title="ти як лого_new (2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2374" y="4520150"/>
            <a:ext cx="2363300" cy="77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4D5"/>
        </a:solid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8"/>
          <p:cNvSpPr txBox="1"/>
          <p:nvPr/>
        </p:nvSpPr>
        <p:spPr>
          <a:xfrm>
            <a:off x="273050" y="223500"/>
            <a:ext cx="8871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3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Просимо за можливості долучитися до</a:t>
            </a:r>
            <a:r>
              <a:rPr b="1" lang="uk" sz="3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uk" sz="3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активації локальних бізнесів (у діджиталі)</a:t>
            </a:r>
            <a:endParaRPr sz="3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7" name="Google Shape;317;p38"/>
          <p:cNvSpPr txBox="1"/>
          <p:nvPr/>
        </p:nvSpPr>
        <p:spPr>
          <a:xfrm>
            <a:off x="613275" y="1420850"/>
            <a:ext cx="8106900" cy="35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uk">
                <a:latin typeface="Montserrat"/>
                <a:ea typeface="Montserrat"/>
                <a:cs typeface="Montserrat"/>
                <a:sym typeface="Montserrat"/>
              </a:rPr>
              <a:t>Запропонувати брендам розповісти у дописі </a:t>
            </a:r>
            <a:r>
              <a:rPr b="1" lang="uk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про бекофіс, курʼєрів, касирів – невидим</a:t>
            </a:r>
            <a:r>
              <a:rPr b="1" lang="uk">
                <a:latin typeface="Montserrat"/>
                <a:ea typeface="Montserrat"/>
                <a:cs typeface="Montserrat"/>
                <a:sym typeface="Montserrat"/>
              </a:rPr>
              <a:t>і «дотики </a:t>
            </a:r>
            <a:r>
              <a:rPr b="1" lang="uk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підтримк</a:t>
            </a:r>
            <a:r>
              <a:rPr b="1" lang="uk">
                <a:latin typeface="Montserrat"/>
                <a:ea typeface="Montserrat"/>
                <a:cs typeface="Montserrat"/>
                <a:sym typeface="Montserrat"/>
              </a:rPr>
              <a:t>и» </a:t>
            </a:r>
            <a:r>
              <a:rPr b="1"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</a:t>
            </a:r>
            <a:r>
              <a:rPr b="1" lang="uk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команду із людей, без яких нічого не працює</a:t>
            </a:r>
            <a:endParaRPr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uk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Бо бренд тримають люди за кадром:</a:t>
            </a:r>
            <a:endParaRPr b="1"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Це Вітя, він збирає ваші замовлення, тому ви отримуєте їх вчасно</a:t>
            </a: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Це Марія, вона працює на касі та бажає гарного дня клієнтам</a:t>
            </a: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Це менеджерка Оля, вона та права рука команди, що тримає офіс в порядку </a:t>
            </a: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Це тренер Іван — він тримає руку на пульсі, щоб у тебе все вийшло</a:t>
            </a: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Це дизайнерка Іра, що робить усе лівою рукою, бо вона шульга. У неї круті креативи!</a:t>
            </a: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Це майстер Олег і в нього золоті руки!</a:t>
            </a: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uk" sz="1200">
                <a:latin typeface="Montserrat"/>
                <a:ea typeface="Montserrat"/>
                <a:cs typeface="Montserrat"/>
                <a:sym typeface="Montserrat"/>
              </a:rPr>
              <a:t>хештег: #тиякпідтримка</a:t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8" name="Google Shape;318;p38" title="ти як лого_new (2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4499" y="4480200"/>
            <a:ext cx="2363300" cy="77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8" title="КЦПЗ укр (3) (3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3425" y="4656700"/>
            <a:ext cx="1296650" cy="44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4D5"/>
        </a:solid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9"/>
          <p:cNvSpPr txBox="1"/>
          <p:nvPr/>
        </p:nvSpPr>
        <p:spPr>
          <a:xfrm>
            <a:off x="193125" y="253450"/>
            <a:ext cx="55908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3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Після 10.10 комунікаційна підтримка продуктів «Ти як?»   </a:t>
            </a:r>
            <a:endParaRPr sz="3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25" name="Google Shape;325;p39"/>
          <p:cNvCxnSpPr/>
          <p:nvPr/>
        </p:nvCxnSpPr>
        <p:spPr>
          <a:xfrm>
            <a:off x="2487975" y="391725"/>
            <a:ext cx="0" cy="409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6" name="Google Shape;326;p39"/>
          <p:cNvSpPr txBox="1"/>
          <p:nvPr/>
        </p:nvSpPr>
        <p:spPr>
          <a:xfrm>
            <a:off x="800125" y="1813138"/>
            <a:ext cx="4544400" cy="15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rabicPeriod"/>
            </a:pPr>
            <a:r>
              <a:rPr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Відеоролик зі Starlight Media – соціальна реклама в Марафоні «Єдині новини»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Montserrat"/>
              <a:buAutoNum type="arabicPeriod"/>
            </a:pPr>
            <a:r>
              <a:rPr lang="uk">
                <a:latin typeface="Montserrat"/>
                <a:ea typeface="Montserrat"/>
                <a:cs typeface="Montserrat"/>
                <a:sym typeface="Montserrat"/>
              </a:rPr>
              <a:t>Три в</a:t>
            </a:r>
            <a:r>
              <a:rPr lang="uk">
                <a:latin typeface="Montserrat"/>
                <a:ea typeface="Montserrat"/>
                <a:cs typeface="Montserrat"/>
                <a:sym typeface="Montserrat"/>
              </a:rPr>
              <a:t>ідеоролики з порадами для піклування про ментальне здоров'я – разом із ПриватБанком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7" name="Google Shape;327;p39" title="1. Втома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6050" y="506300"/>
            <a:ext cx="2384376" cy="134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9" title="Ty_yak_2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76050" y="1999925"/>
            <a:ext cx="2384400" cy="134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9" title="3. Розчарування.mp4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76050" y="3493550"/>
            <a:ext cx="2384400" cy="134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9" title="ти як лого_new (2)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" y="4370350"/>
            <a:ext cx="2363300" cy="77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9" title="КЦПЗ укр (3) (3)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08925" y="4546850"/>
            <a:ext cx="1296650" cy="44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9"/>
          <p:cNvSpPr txBox="1"/>
          <p:nvPr/>
        </p:nvSpPr>
        <p:spPr>
          <a:xfrm>
            <a:off x="1168525" y="3314650"/>
            <a:ext cx="3000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i="1" lang="uk">
                <a:solidFill>
                  <a:srgbClr val="980000"/>
                </a:solidFill>
                <a:latin typeface="Montserrat"/>
                <a:ea typeface="Montserrat"/>
                <a:cs typeface="Montserrat"/>
                <a:sym typeface="Montserrat"/>
              </a:rPr>
              <a:t>Відеороликами поділимось після 10.10</a:t>
            </a:r>
            <a:endParaRPr b="1" i="1">
              <a:solidFill>
                <a:srgbClr val="98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9D3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/>
        </p:nvSpPr>
        <p:spPr>
          <a:xfrm>
            <a:off x="4869225" y="1850950"/>
            <a:ext cx="4137000" cy="154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49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Дотики підтримки</a:t>
            </a:r>
            <a:endParaRPr b="1" sz="46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" name="Google Shape;74;p17"/>
          <p:cNvSpPr txBox="1"/>
          <p:nvPr/>
        </p:nvSpPr>
        <p:spPr>
          <a:xfrm>
            <a:off x="496175" y="1850950"/>
            <a:ext cx="381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" name="Google Shape;75;p17"/>
          <p:cNvSpPr txBox="1"/>
          <p:nvPr/>
        </p:nvSpPr>
        <p:spPr>
          <a:xfrm>
            <a:off x="7079825" y="3172300"/>
            <a:ext cx="1852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 u="sng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я є, і ми є</a:t>
            </a:r>
            <a:endParaRPr sz="100" u="sng"/>
          </a:p>
        </p:txBody>
      </p:sp>
      <p:pic>
        <p:nvPicPr>
          <p:cNvPr id="76" name="Google Shape;76;p17" title="ти як лого_new (2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9649" y="3999125"/>
            <a:ext cx="2363300" cy="77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7" title="КЦПЗ укр (3) (3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2500" y="4605875"/>
            <a:ext cx="1296650" cy="44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425" y="1782800"/>
            <a:ext cx="1852550" cy="190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425" y="75150"/>
            <a:ext cx="2429088" cy="16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425" y="3774500"/>
            <a:ext cx="1914400" cy="12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01826" y="1782800"/>
            <a:ext cx="2674300" cy="175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09850" y="75150"/>
            <a:ext cx="2486391" cy="16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108094" y="3633995"/>
            <a:ext cx="2149500" cy="141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189575" y="75150"/>
            <a:ext cx="2429101" cy="1609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712000" y="75150"/>
            <a:ext cx="1432000" cy="921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712000" y="1073442"/>
            <a:ext cx="1432000" cy="100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363875" y="3623900"/>
            <a:ext cx="2149500" cy="1376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9D3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/>
        </p:nvSpPr>
        <p:spPr>
          <a:xfrm>
            <a:off x="496175" y="1850950"/>
            <a:ext cx="381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" name="Google Shape;93;p18"/>
          <p:cNvSpPr txBox="1"/>
          <p:nvPr/>
        </p:nvSpPr>
        <p:spPr>
          <a:xfrm>
            <a:off x="36525" y="4106150"/>
            <a:ext cx="30114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Ми всі одночасно — усією країною — тримаємо і тримаємось за когось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" name="Google Shape;94;p18"/>
          <p:cNvSpPr txBox="1"/>
          <p:nvPr/>
        </p:nvSpPr>
        <p:spPr>
          <a:xfrm>
            <a:off x="7586650" y="537550"/>
            <a:ext cx="1191900" cy="20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сила теплих дій</a:t>
            </a:r>
            <a:endParaRPr b="1"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uk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r>
              <a:rPr lang="uk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uk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дотик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uk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* </a:t>
            </a:r>
            <a:r>
              <a:rPr lang="uk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розмова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uk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* відчуття «я </a:t>
            </a:r>
            <a:r>
              <a:rPr lang="uk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поруч»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4425" y="528675"/>
            <a:ext cx="2253399" cy="225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 title="10.03.2025-IMG_0576.jpg"/>
          <p:cNvPicPr preferRelativeResize="0"/>
          <p:nvPr/>
        </p:nvPicPr>
        <p:blipFill rotWithShape="1">
          <a:blip r:embed="rId4">
            <a:alphaModFix/>
          </a:blip>
          <a:srcRect b="18665" l="0" r="0" t="14409"/>
          <a:stretch/>
        </p:blipFill>
        <p:spPr>
          <a:xfrm>
            <a:off x="2640475" y="528350"/>
            <a:ext cx="2495124" cy="2505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 rotWithShape="1">
          <a:blip r:embed="rId5">
            <a:alphaModFix/>
          </a:blip>
          <a:srcRect b="0" l="2410" r="10881" t="0"/>
          <a:stretch/>
        </p:blipFill>
        <p:spPr>
          <a:xfrm>
            <a:off x="5358800" y="2847850"/>
            <a:ext cx="3473402" cy="225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528350"/>
            <a:ext cx="2594950" cy="3459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78399" y="3075249"/>
            <a:ext cx="2025975" cy="202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 title="ти як лого_new (2)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1" y="-123975"/>
            <a:ext cx="2363300" cy="77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 title="КЦПЗ укр (3) (3)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08925" y="52525"/>
            <a:ext cx="1296650" cy="44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9D3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/>
        </p:nvSpPr>
        <p:spPr>
          <a:xfrm>
            <a:off x="496175" y="1850950"/>
            <a:ext cx="381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" name="Google Shape;107;p19"/>
          <p:cNvSpPr txBox="1"/>
          <p:nvPr/>
        </p:nvSpPr>
        <p:spPr>
          <a:xfrm>
            <a:off x="373100" y="204325"/>
            <a:ext cx="7756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uk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Дотики підтримки — у різних формах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" name="Google Shape;108;p19"/>
          <p:cNvSpPr txBox="1"/>
          <p:nvPr/>
        </p:nvSpPr>
        <p:spPr>
          <a:xfrm>
            <a:off x="7343600" y="2069550"/>
            <a:ext cx="1662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uk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духовні</a:t>
            </a:r>
            <a:endParaRPr/>
          </a:p>
        </p:txBody>
      </p:sp>
      <p:sp>
        <p:nvSpPr>
          <p:cNvPr id="109" name="Google Shape;109;p19"/>
          <p:cNvSpPr txBox="1"/>
          <p:nvPr/>
        </p:nvSpPr>
        <p:spPr>
          <a:xfrm>
            <a:off x="1565600" y="2362850"/>
            <a:ext cx="1811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uk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предметні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" name="Google Shape;110;p19"/>
          <p:cNvSpPr txBox="1"/>
          <p:nvPr/>
        </p:nvSpPr>
        <p:spPr>
          <a:xfrm>
            <a:off x="3512050" y="2189375"/>
            <a:ext cx="2482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uk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побутові</a:t>
            </a:r>
            <a:r>
              <a:rPr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</p:txBody>
      </p:sp>
      <p:sp>
        <p:nvSpPr>
          <p:cNvPr id="111" name="Google Shape;111;p19"/>
          <p:cNvSpPr txBox="1"/>
          <p:nvPr/>
        </p:nvSpPr>
        <p:spPr>
          <a:xfrm>
            <a:off x="5513963" y="2126600"/>
            <a:ext cx="1576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uk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соціальні</a:t>
            </a:r>
            <a:r>
              <a:rPr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</p:txBody>
      </p:sp>
      <p:grpSp>
        <p:nvGrpSpPr>
          <p:cNvPr id="112" name="Google Shape;112;p19"/>
          <p:cNvGrpSpPr/>
          <p:nvPr/>
        </p:nvGrpSpPr>
        <p:grpSpPr>
          <a:xfrm>
            <a:off x="75489" y="2075568"/>
            <a:ext cx="1430936" cy="883200"/>
            <a:chOff x="700214" y="1121318"/>
            <a:chExt cx="1430936" cy="883200"/>
          </a:xfrm>
        </p:grpSpPr>
        <p:sp>
          <p:nvSpPr>
            <p:cNvPr id="113" name="Google Shape;113;p19"/>
            <p:cNvSpPr txBox="1"/>
            <p:nvPr/>
          </p:nvSpPr>
          <p:spPr>
            <a:xfrm>
              <a:off x="724150" y="1249488"/>
              <a:ext cx="14070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None/>
              </a:pPr>
              <a:r>
                <a:rPr b="1" lang="uk" sz="20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тілесні </a:t>
              </a:r>
              <a:endParaRPr sz="2000"/>
            </a:p>
          </p:txBody>
        </p:sp>
        <p:sp>
          <p:nvSpPr>
            <p:cNvPr id="114" name="Google Shape;114;p19"/>
            <p:cNvSpPr/>
            <p:nvPr/>
          </p:nvSpPr>
          <p:spPr>
            <a:xfrm>
              <a:off x="700214" y="1121318"/>
              <a:ext cx="1361625" cy="883200"/>
            </a:xfrm>
            <a:custGeom>
              <a:rect b="b" l="l" r="r" t="t"/>
              <a:pathLst>
                <a:path extrusionOk="0" h="35328" w="54465">
                  <a:moveTo>
                    <a:pt x="8671" y="5931"/>
                  </a:moveTo>
                  <a:cubicBezTo>
                    <a:pt x="3498" y="10242"/>
                    <a:pt x="-458" y="17542"/>
                    <a:pt x="152" y="24248"/>
                  </a:cubicBezTo>
                  <a:cubicBezTo>
                    <a:pt x="499" y="28068"/>
                    <a:pt x="4062" y="31290"/>
                    <a:pt x="7393" y="33193"/>
                  </a:cubicBezTo>
                  <a:cubicBezTo>
                    <a:pt x="14799" y="37425"/>
                    <a:pt x="24697" y="34068"/>
                    <a:pt x="32951" y="31915"/>
                  </a:cubicBezTo>
                  <a:cubicBezTo>
                    <a:pt x="40388" y="29975"/>
                    <a:pt x="51801" y="29533"/>
                    <a:pt x="53823" y="22118"/>
                  </a:cubicBezTo>
                  <a:cubicBezTo>
                    <a:pt x="55584" y="15662"/>
                    <a:pt x="53535" y="6495"/>
                    <a:pt x="47860" y="2949"/>
                  </a:cubicBezTo>
                  <a:cubicBezTo>
                    <a:pt x="40619" y="-1576"/>
                    <a:pt x="30774" y="187"/>
                    <a:pt x="22302" y="1246"/>
                  </a:cubicBezTo>
                  <a:cubicBezTo>
                    <a:pt x="14991" y="2160"/>
                    <a:pt x="5577" y="4027"/>
                    <a:pt x="2282" y="10617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115" name="Google Shape;115;p19"/>
          <p:cNvSpPr/>
          <p:nvPr/>
        </p:nvSpPr>
        <p:spPr>
          <a:xfrm>
            <a:off x="5396205" y="1990619"/>
            <a:ext cx="1812325" cy="764550"/>
          </a:xfrm>
          <a:custGeom>
            <a:rect b="b" l="l" r="r" t="t"/>
            <a:pathLst>
              <a:path extrusionOk="0" h="30582" w="72493">
                <a:moveTo>
                  <a:pt x="35446" y="3915"/>
                </a:moveTo>
                <a:cubicBezTo>
                  <a:pt x="46310" y="5270"/>
                  <a:pt x="58240" y="1173"/>
                  <a:pt x="68245" y="5618"/>
                </a:cubicBezTo>
                <a:cubicBezTo>
                  <a:pt x="72024" y="7297"/>
                  <a:pt x="73501" y="13847"/>
                  <a:pt x="71652" y="17545"/>
                </a:cubicBezTo>
                <a:cubicBezTo>
                  <a:pt x="67788" y="25271"/>
                  <a:pt x="56570" y="26394"/>
                  <a:pt x="48224" y="28620"/>
                </a:cubicBezTo>
                <a:cubicBezTo>
                  <a:pt x="40262" y="30743"/>
                  <a:pt x="31571" y="31223"/>
                  <a:pt x="23519" y="29472"/>
                </a:cubicBezTo>
                <a:cubicBezTo>
                  <a:pt x="12607" y="27100"/>
                  <a:pt x="-4825" y="13632"/>
                  <a:pt x="1369" y="4340"/>
                </a:cubicBezTo>
                <a:cubicBezTo>
                  <a:pt x="3966" y="443"/>
                  <a:pt x="10316" y="933"/>
                  <a:pt x="14999" y="933"/>
                </a:cubicBezTo>
                <a:cubicBezTo>
                  <a:pt x="21674" y="933"/>
                  <a:pt x="28474" y="-802"/>
                  <a:pt x="35020" y="507"/>
                </a:cubicBezTo>
                <a:cubicBezTo>
                  <a:pt x="42132" y="1930"/>
                  <a:pt x="48553" y="5783"/>
                  <a:pt x="55040" y="9026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6" name="Google Shape;116;p19"/>
          <p:cNvSpPr/>
          <p:nvPr/>
        </p:nvSpPr>
        <p:spPr>
          <a:xfrm>
            <a:off x="7285372" y="2002564"/>
            <a:ext cx="1576850" cy="740675"/>
          </a:xfrm>
          <a:custGeom>
            <a:rect b="b" l="l" r="r" t="t"/>
            <a:pathLst>
              <a:path extrusionOk="0" h="29627" w="63074">
                <a:moveTo>
                  <a:pt x="5358" y="4489"/>
                </a:moveTo>
                <a:cubicBezTo>
                  <a:pt x="18625" y="4489"/>
                  <a:pt x="31964" y="-1947"/>
                  <a:pt x="44973" y="655"/>
                </a:cubicBezTo>
                <a:cubicBezTo>
                  <a:pt x="53243" y="2309"/>
                  <a:pt x="64517" y="10276"/>
                  <a:pt x="62863" y="18546"/>
                </a:cubicBezTo>
                <a:cubicBezTo>
                  <a:pt x="59104" y="37342"/>
                  <a:pt x="21795" y="28408"/>
                  <a:pt x="5358" y="18546"/>
                </a:cubicBezTo>
                <a:cubicBezTo>
                  <a:pt x="1537" y="16253"/>
                  <a:pt x="-627" y="10563"/>
                  <a:pt x="247" y="6193"/>
                </a:cubicBezTo>
                <a:cubicBezTo>
                  <a:pt x="951" y="2671"/>
                  <a:pt x="6878" y="2785"/>
                  <a:pt x="10470" y="278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7" name="Google Shape;117;p19"/>
          <p:cNvSpPr/>
          <p:nvPr/>
        </p:nvSpPr>
        <p:spPr>
          <a:xfrm>
            <a:off x="3436176" y="2075551"/>
            <a:ext cx="1853335" cy="883243"/>
          </a:xfrm>
          <a:custGeom>
            <a:rect b="b" l="l" r="r" t="t"/>
            <a:pathLst>
              <a:path extrusionOk="0" h="42377" w="90088">
                <a:moveTo>
                  <a:pt x="35629" y="8650"/>
                </a:moveTo>
                <a:cubicBezTo>
                  <a:pt x="43872" y="5480"/>
                  <a:pt x="53207" y="6520"/>
                  <a:pt x="62039" y="6520"/>
                </a:cubicBezTo>
                <a:cubicBezTo>
                  <a:pt x="68570" y="6520"/>
                  <a:pt x="75664" y="3868"/>
                  <a:pt x="81633" y="6520"/>
                </a:cubicBezTo>
                <a:cubicBezTo>
                  <a:pt x="86351" y="8617"/>
                  <a:pt x="91173" y="14769"/>
                  <a:pt x="89727" y="19725"/>
                </a:cubicBezTo>
                <a:cubicBezTo>
                  <a:pt x="82465" y="44622"/>
                  <a:pt x="33575" y="48786"/>
                  <a:pt x="13053" y="32929"/>
                </a:cubicBezTo>
                <a:cubicBezTo>
                  <a:pt x="8895" y="29716"/>
                  <a:pt x="2545" y="28053"/>
                  <a:pt x="701" y="23132"/>
                </a:cubicBezTo>
                <a:cubicBezTo>
                  <a:pt x="-5137" y="7553"/>
                  <a:pt x="29338" y="-3252"/>
                  <a:pt x="45427" y="982"/>
                </a:cubicBezTo>
                <a:cubicBezTo>
                  <a:pt x="48314" y="1742"/>
                  <a:pt x="50688" y="3872"/>
                  <a:pt x="53520" y="4816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8" name="Google Shape;118;p19"/>
          <p:cNvSpPr/>
          <p:nvPr/>
        </p:nvSpPr>
        <p:spPr>
          <a:xfrm>
            <a:off x="1476195" y="2122675"/>
            <a:ext cx="1853275" cy="789000"/>
          </a:xfrm>
          <a:custGeom>
            <a:rect b="b" l="l" r="r" t="t"/>
            <a:pathLst>
              <a:path extrusionOk="0" h="31560" w="74131">
                <a:moveTo>
                  <a:pt x="30423" y="0"/>
                </a:moveTo>
                <a:cubicBezTo>
                  <a:pt x="35882" y="1092"/>
                  <a:pt x="41586" y="569"/>
                  <a:pt x="47036" y="1704"/>
                </a:cubicBezTo>
                <a:cubicBezTo>
                  <a:pt x="57122" y="3804"/>
                  <a:pt x="70613" y="7264"/>
                  <a:pt x="73871" y="17038"/>
                </a:cubicBezTo>
                <a:cubicBezTo>
                  <a:pt x="74723" y="19594"/>
                  <a:pt x="72931" y="22551"/>
                  <a:pt x="71315" y="24706"/>
                </a:cubicBezTo>
                <a:cubicBezTo>
                  <a:pt x="63809" y="34716"/>
                  <a:pt x="46769" y="30669"/>
                  <a:pt x="34257" y="30669"/>
                </a:cubicBezTo>
                <a:cubicBezTo>
                  <a:pt x="27441" y="30669"/>
                  <a:pt x="20363" y="32542"/>
                  <a:pt x="13810" y="30669"/>
                </a:cubicBezTo>
                <a:cubicBezTo>
                  <a:pt x="7632" y="28904"/>
                  <a:pt x="1440" y="23339"/>
                  <a:pt x="180" y="17038"/>
                </a:cubicBezTo>
                <a:cubicBezTo>
                  <a:pt x="-1257" y="9851"/>
                  <a:pt x="13404" y="10195"/>
                  <a:pt x="20626" y="8945"/>
                </a:cubicBezTo>
                <a:cubicBezTo>
                  <a:pt x="31123" y="7128"/>
                  <a:pt x="41920" y="8093"/>
                  <a:pt x="52573" y="8093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id="119" name="Google Shape;119;p19" title="ти як лого_new (2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4524" y="4370350"/>
            <a:ext cx="2363300" cy="77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 title="КЦПЗ укр (3) (3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3450" y="4546850"/>
            <a:ext cx="1296650" cy="44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9D3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0"/>
          <p:cNvPicPr preferRelativeResize="0"/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1448975" y="225400"/>
            <a:ext cx="7497625" cy="50846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0"/>
          <p:cNvSpPr txBox="1"/>
          <p:nvPr/>
        </p:nvSpPr>
        <p:spPr>
          <a:xfrm>
            <a:off x="1052425" y="1579700"/>
            <a:ext cx="7967100" cy="3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емоційний візуал, що підсилює відчуття причетності / зв’язку</a:t>
            </a:r>
            <a:br>
              <a:rPr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створюємо</a:t>
            </a:r>
            <a:r>
              <a:rPr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суспільну галерею підтримки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терапевтичний ефект</a:t>
            </a:r>
            <a:br>
              <a:rPr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апелюємо до надійних зв'язків, які, за даними соціологічних досліджень, допомагають запобігати розвиненню травми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творення сенсів</a:t>
            </a:r>
            <a:br>
              <a:rPr b="1"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переосмислюємо тему підтримки, тепла та людяності в умовах воєнного часу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підтримуюча спільнота</a:t>
            </a:r>
            <a:br>
              <a:rPr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розвиваємо підтримуюче середовище у діджиталі — вузлики підтримки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7" name="Google Shape;127;p20"/>
          <p:cNvSpPr txBox="1"/>
          <p:nvPr/>
        </p:nvSpPr>
        <p:spPr>
          <a:xfrm>
            <a:off x="223075" y="122125"/>
            <a:ext cx="7343400" cy="13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4200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Відчуття підтримки — </a:t>
            </a:r>
            <a:br>
              <a:rPr lang="uk" sz="4200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uk" sz="4200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масштабі цілої країни</a:t>
            </a:r>
            <a:endParaRPr sz="4600">
              <a:solidFill>
                <a:srgbClr val="33333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28" name="Google Shape;12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550" y="1665175"/>
            <a:ext cx="283875" cy="38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550" y="2379125"/>
            <a:ext cx="283875" cy="38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550" y="3279250"/>
            <a:ext cx="283875" cy="38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550" y="3985100"/>
            <a:ext cx="283875" cy="38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0" title="ти як лого_new (2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4524" y="4370350"/>
            <a:ext cx="2363300" cy="77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 title="КЦПЗ укр (3) (3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13450" y="4546850"/>
            <a:ext cx="1296650" cy="44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9D3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/>
          <p:nvPr/>
        </p:nvSpPr>
        <p:spPr>
          <a:xfrm>
            <a:off x="221700" y="158100"/>
            <a:ext cx="49476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800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Підтримка ⮕ психологічна стійкість</a:t>
            </a:r>
            <a:endParaRPr sz="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9" name="Google Shape;139;p21"/>
          <p:cNvSpPr txBox="1"/>
          <p:nvPr/>
        </p:nvSpPr>
        <p:spPr>
          <a:xfrm>
            <a:off x="139500" y="4169500"/>
            <a:ext cx="8979300" cy="7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uk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r>
              <a:rPr b="1" i="1" lang="uk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i="1" lang="uk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Г</a:t>
            </a:r>
            <a:r>
              <a:rPr i="1" lang="uk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лобальне кроссекційне опитування </a:t>
            </a:r>
            <a:r>
              <a:rPr i="1" lang="uk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Gallup (світовий лідер у соціологічних опитуваннях) та Meta,</a:t>
            </a:r>
            <a:r>
              <a:rPr i="1" lang="uk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що охопило 142 країни світу. Дослідження вимірює індекс соціальної з'єднаності та суб'єктивне відчуття самотності, аналізуючи їхній зв'язок з ключовими показниками ментального здоров'я та добробуту (депресія, стрес, тривога, оцінка якості життя)</a:t>
            </a:r>
            <a:endParaRPr i="1"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" name="Google Shape;140;p21"/>
          <p:cNvSpPr txBox="1"/>
          <p:nvPr/>
        </p:nvSpPr>
        <p:spPr>
          <a:xfrm>
            <a:off x="7867530" y="2710392"/>
            <a:ext cx="199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800">
                <a:solidFill>
                  <a:schemeClr val="dk2"/>
                </a:solidFill>
              </a:rPr>
              <a:t>* </a:t>
            </a:r>
            <a:endParaRPr/>
          </a:p>
        </p:txBody>
      </p:sp>
      <p:pic>
        <p:nvPicPr>
          <p:cNvPr id="141" name="Google Shape;141;p21" title="ти як лого_new (2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8424" y="0"/>
            <a:ext cx="2363300" cy="77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1" title="КЦПЗ укр (3) (3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47350" y="176500"/>
            <a:ext cx="1296650" cy="44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1"/>
          <p:cNvSpPr/>
          <p:nvPr/>
        </p:nvSpPr>
        <p:spPr>
          <a:xfrm>
            <a:off x="82375" y="1910075"/>
            <a:ext cx="2939700" cy="1691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Рівень щоденного стресу та тривоги </a:t>
            </a:r>
            <a:r>
              <a:rPr b="1"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майже вдвічі вищий</a:t>
            </a:r>
            <a:r>
              <a:rPr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у людей, які не мають якісної соціальної підтримки</a:t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" name="Google Shape;144;p21"/>
          <p:cNvSpPr/>
          <p:nvPr/>
        </p:nvSpPr>
        <p:spPr>
          <a:xfrm>
            <a:off x="6121925" y="1884575"/>
            <a:ext cx="2939700" cy="1716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Люди з міцними соціальними зв'язками </a:t>
            </a:r>
            <a:r>
              <a:rPr b="1"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 3 рази частіше</a:t>
            </a:r>
            <a:r>
              <a:rPr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оцінюють своє життя як «процвітаюче» </a:t>
            </a:r>
            <a:r>
              <a:rPr lang="uk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(матеріальне, емоційне та духовне благополуччя)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" name="Google Shape;145;p21"/>
          <p:cNvSpPr/>
          <p:nvPr/>
        </p:nvSpPr>
        <p:spPr>
          <a:xfrm>
            <a:off x="3102150" y="1910075"/>
            <a:ext cx="2939700" cy="1691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Люди з низьким рівнем соціальних зв'язків </a:t>
            </a:r>
            <a:r>
              <a:rPr b="1"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 6 разів частіше</a:t>
            </a:r>
            <a:r>
              <a:rPr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оцінюють своє життя як «страждання» </a:t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9D3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 txBox="1"/>
          <p:nvPr/>
        </p:nvSpPr>
        <p:spPr>
          <a:xfrm>
            <a:off x="221700" y="158100"/>
            <a:ext cx="49476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800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Підтримка ⮕ психологічна стійкість</a:t>
            </a:r>
            <a:endParaRPr sz="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1" name="Google Shape;151;p22"/>
          <p:cNvSpPr txBox="1"/>
          <p:nvPr/>
        </p:nvSpPr>
        <p:spPr>
          <a:xfrm>
            <a:off x="221700" y="4587100"/>
            <a:ext cx="8922300" cy="3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u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* </a:t>
            </a:r>
            <a:r>
              <a:rPr i="1" lang="u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Mind frames: уявлення українців про психічне здоров'я та психологічну підтримку крізь призму стійкості («Ти як?» та ЮНІСЕФ)</a:t>
            </a:r>
            <a:endParaRPr i="1"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" name="Google Shape;152;p22"/>
          <p:cNvSpPr txBox="1"/>
          <p:nvPr/>
        </p:nvSpPr>
        <p:spPr>
          <a:xfrm>
            <a:off x="7867530" y="2710392"/>
            <a:ext cx="199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800">
                <a:solidFill>
                  <a:schemeClr val="dk2"/>
                </a:solidFill>
              </a:rPr>
              <a:t>* </a:t>
            </a:r>
            <a:endParaRPr/>
          </a:p>
        </p:txBody>
      </p:sp>
      <p:pic>
        <p:nvPicPr>
          <p:cNvPr id="153" name="Google Shape;153;p22" title="ти як лого_new (2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8424" y="0"/>
            <a:ext cx="2363300" cy="77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2" title="КЦПЗ укр (3) (3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47350" y="176500"/>
            <a:ext cx="1296650" cy="44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2" title="Обійми.png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>
            <a:off x="-410455" y="1421700"/>
            <a:ext cx="4010583" cy="28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/>
          <p:nvPr/>
        </p:nvSpPr>
        <p:spPr>
          <a:xfrm>
            <a:off x="2891175" y="1386388"/>
            <a:ext cx="6141600" cy="31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</a:pPr>
            <a:r>
              <a:rPr b="1" lang="uk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Дорослі, які часто спілкуються з близькими, є більш адаптованими.</a:t>
            </a:r>
            <a:r>
              <a:rPr lang="uk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Здатність ділитися з рідними як хорошими, так і поганими подіями, прямо пов'язана з вищим рівнем психологічної адаптованості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</a:pPr>
            <a:r>
              <a:rPr b="1" lang="uk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Обговорення почуттів і переживань з батьками сприяють більшій адаптованості дітей до стресу. </a:t>
            </a:r>
            <a:r>
              <a:rPr lang="uk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Діти, які рідко обговорюють свої почуття з батьками, мають більше труднощів у подоланні стресу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  <a:buClr>
                <a:schemeClr val="dk1"/>
              </a:buClr>
              <a:buSzPts val="1300"/>
              <a:buFont typeface="Montserrat"/>
              <a:buChar char="●"/>
            </a:pPr>
            <a:r>
              <a:rPr lang="uk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Батьки дітей, які краще адаптуються до стресу, активно залучаються до їхнього життя: </a:t>
            </a:r>
            <a:r>
              <a:rPr b="1" lang="uk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розмовляють про почуття, діляться власним досвідом, пояснюють ситуацію, проявляють фізичну підтримку, як-от обійми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9D3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3"/>
          <p:cNvPicPr preferRelativeResize="0"/>
          <p:nvPr/>
        </p:nvPicPr>
        <p:blipFill rotWithShape="1">
          <a:blip r:embed="rId3">
            <a:alphaModFix/>
          </a:blip>
          <a:srcRect b="0" l="1429" r="15000" t="4177"/>
          <a:stretch/>
        </p:blipFill>
        <p:spPr>
          <a:xfrm>
            <a:off x="386536" y="831200"/>
            <a:ext cx="7473777" cy="4149426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3"/>
          <p:cNvSpPr txBox="1"/>
          <p:nvPr/>
        </p:nvSpPr>
        <p:spPr>
          <a:xfrm>
            <a:off x="221689" y="17593"/>
            <a:ext cx="8535300" cy="8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Бар’єри звернення </a:t>
            </a:r>
            <a:br>
              <a:rPr lang="uk"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uk"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 психологічною допомогою</a:t>
            </a:r>
            <a:endParaRPr sz="1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3" name="Google Shape;163;p23"/>
          <p:cNvSpPr txBox="1"/>
          <p:nvPr/>
        </p:nvSpPr>
        <p:spPr>
          <a:xfrm>
            <a:off x="8003325" y="2686250"/>
            <a:ext cx="9159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800">
                <a:solidFill>
                  <a:schemeClr val="dk2"/>
                </a:solidFill>
              </a:rPr>
              <a:t>Джерело: четверта хвиля соціологічного дослідження</a:t>
            </a:r>
            <a:br>
              <a:rPr lang="uk" sz="800">
                <a:solidFill>
                  <a:schemeClr val="dk2"/>
                </a:solidFill>
              </a:rPr>
            </a:br>
            <a:r>
              <a:rPr lang="uk" sz="800">
                <a:solidFill>
                  <a:schemeClr val="dk2"/>
                </a:solidFill>
              </a:rPr>
              <a:t>у межах Всеукраїнської програми ментального здоров’я</a:t>
            </a:r>
            <a:br>
              <a:rPr lang="uk" sz="800">
                <a:solidFill>
                  <a:schemeClr val="dk2"/>
                </a:solidFill>
              </a:rPr>
            </a:br>
            <a:r>
              <a:rPr lang="uk" sz="800">
                <a:solidFill>
                  <a:schemeClr val="dk2"/>
                </a:solidFill>
              </a:rPr>
              <a:t>«Ти як?»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164" name="Google Shape;164;p23"/>
          <p:cNvSpPr txBox="1"/>
          <p:nvPr/>
        </p:nvSpPr>
        <p:spPr>
          <a:xfrm>
            <a:off x="7867530" y="2710392"/>
            <a:ext cx="199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800">
                <a:solidFill>
                  <a:schemeClr val="dk2"/>
                </a:solidFill>
              </a:rPr>
              <a:t>* </a:t>
            </a:r>
            <a:endParaRPr/>
          </a:p>
        </p:txBody>
      </p:sp>
      <p:pic>
        <p:nvPicPr>
          <p:cNvPr id="165" name="Google Shape;165;p23" title="ти як лого_new (2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8424" y="0"/>
            <a:ext cx="2363300" cy="77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3" title="КЦПЗ укр (3) (3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47350" y="176500"/>
            <a:ext cx="1296650" cy="44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